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73" r:id="rId4"/>
    <p:sldId id="269" r:id="rId5"/>
    <p:sldId id="274" r:id="rId6"/>
    <p:sldId id="275" r:id="rId7"/>
    <p:sldId id="261" r:id="rId8"/>
    <p:sldId id="260" r:id="rId9"/>
    <p:sldId id="262" r:id="rId10"/>
    <p:sldId id="276" r:id="rId11"/>
    <p:sldId id="264" r:id="rId12"/>
    <p:sldId id="265" r:id="rId13"/>
    <p:sldId id="271" r:id="rId14"/>
    <p:sldId id="25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A50021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34" autoAdjust="0"/>
  </p:normalViewPr>
  <p:slideViewPr>
    <p:cSldViewPr>
      <p:cViewPr varScale="1">
        <p:scale>
          <a:sx n="106" d="100"/>
          <a:sy n="106" d="100"/>
        </p:scale>
        <p:origin x="198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13DE-91EF-4BDD-A55E-1B72F8771DC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6628917"/>
      </p:ext>
    </p:extLst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335D3-5E78-4E50-9587-8343F7B1D02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9542646"/>
      </p:ext>
    </p:extLst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F0D2-3189-4073-939B-3DF3F526083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2417825"/>
      </p:ext>
    </p:extLst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8FD92-571A-4EFD-92C2-DB83622225F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2395118"/>
      </p:ext>
    </p:extLst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26A2-3335-4AEA-AE69-3D1F92B4073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9614358"/>
      </p:ext>
    </p:extLst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040D1-E05D-44AA-9FA4-B554E8B521F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4841095"/>
      </p:ext>
    </p:extLst>
  </p:cSld>
  <p:clrMapOvr>
    <a:masterClrMapping/>
  </p:clrMapOvr>
  <p:transition spd="med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A042-CC60-4846-B3AD-678FCA405E0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0832556"/>
      </p:ext>
    </p:extLst>
  </p:cSld>
  <p:clrMapOvr>
    <a:masterClrMapping/>
  </p:clrMapOvr>
  <p:transition spd="med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9A07-BF52-49A1-8AC2-6E045975F4D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1406287"/>
      </p:ext>
    </p:extLst>
  </p:cSld>
  <p:clrMapOvr>
    <a:masterClrMapping/>
  </p:clrMapOvr>
  <p:transition spd="med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17D71-8F6B-46AF-8534-AA971B36C0C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4732496"/>
      </p:ext>
    </p:extLst>
  </p:cSld>
  <p:clrMapOvr>
    <a:masterClrMapping/>
  </p:clrMapOvr>
  <p:transition spd="med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464FC-9505-4BAC-B120-2A13A3449F4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0123949"/>
      </p:ext>
    </p:extLst>
  </p:cSld>
  <p:clrMapOvr>
    <a:masterClrMapping/>
  </p:clrMapOvr>
  <p:transition spd="med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BA16A-8830-45A5-803F-73C141D1C24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2526562"/>
      </p:ext>
    </p:extLst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D1198-FABD-44AC-B0C4-ECDC1C0B3C9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8103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zoom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1D95A4B2-4BEF-9448-912A-B8EF617DE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228601"/>
            <a:ext cx="7772400" cy="1006429"/>
          </a:xfrm>
          <a:prstGeom prst="rect">
            <a:avLst/>
          </a:prstGeom>
          <a:solidFill>
            <a:srgbClr val="003366"/>
          </a:solidFill>
          <a:ln w="76200" cmpd="tri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Ctr="1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en-US" sz="6600" b="1" i="1">
                <a:solidFill>
                  <a:srgbClr val="FFFF00"/>
                </a:solidFill>
                <a:latin typeface="Georgia" panose="02040502050405020303" pitchFamily="18" charset="0"/>
              </a:rPr>
              <a:t>GREAT FACTS:</a:t>
            </a:r>
            <a:endParaRPr lang="en-US" altLang="en-US" sz="4800" b="1" i="1">
              <a:solidFill>
                <a:srgbClr val="FFFF00"/>
              </a:solidFill>
              <a:latin typeface="Georgia" panose="02040502050405020303" pitchFamily="18" charset="0"/>
            </a:endParaRPr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4D123E76-1768-BB63-D00A-B76AB4FBE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447801"/>
            <a:ext cx="10668000" cy="1200329"/>
          </a:xfrm>
          <a:prstGeom prst="rect">
            <a:avLst/>
          </a:prstGeom>
          <a:solidFill>
            <a:srgbClr val="FF0000"/>
          </a:solidFill>
          <a:ln w="76200" cmpd="tri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Ctr="1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en-US" sz="4000" b="1" i="1">
                <a:solidFill>
                  <a:schemeClr val="bg1"/>
                </a:solidFill>
                <a:latin typeface="Georgia" panose="02040502050405020303" pitchFamily="18" charset="0"/>
              </a:rPr>
              <a:t>GOD IS</a:t>
            </a:r>
          </a:p>
          <a:p>
            <a:pPr algn="ctr">
              <a:lnSpc>
                <a:spcPct val="90000"/>
              </a:lnSpc>
            </a:pPr>
            <a:r>
              <a:rPr lang="en-US" altLang="en-US" sz="4000" b="1" i="1">
                <a:solidFill>
                  <a:schemeClr val="bg1"/>
                </a:solidFill>
                <a:latin typeface="Georgia" panose="02040502050405020303" pitchFamily="18" charset="0"/>
              </a:rPr>
              <a:t>Hebrews 11:6; Acts 17:27,28</a:t>
            </a: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FBD83489-3169-D300-A171-14577EC46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971800"/>
            <a:ext cx="10668000" cy="1816100"/>
          </a:xfrm>
          <a:prstGeom prst="rect">
            <a:avLst/>
          </a:prstGeom>
          <a:solidFill>
            <a:srgbClr val="FF0000"/>
          </a:solidFill>
          <a:ln w="76200" cmpd="tri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Ctr="1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en-US" sz="4000" b="1" i="1">
                <a:solidFill>
                  <a:schemeClr val="bg1"/>
                </a:solidFill>
                <a:latin typeface="Georgia" panose="02040502050405020303" pitchFamily="18" charset="0"/>
              </a:rPr>
              <a:t>GOD HAS SPOKEN</a:t>
            </a:r>
          </a:p>
          <a:p>
            <a:pPr algn="ctr">
              <a:lnSpc>
                <a:spcPct val="90000"/>
              </a:lnSpc>
            </a:pPr>
            <a:r>
              <a:rPr lang="en-US" altLang="en-US" sz="4000" b="1" i="1">
                <a:solidFill>
                  <a:schemeClr val="bg1"/>
                </a:solidFill>
                <a:latin typeface="Georgia" panose="02040502050405020303" pitchFamily="18" charset="0"/>
              </a:rPr>
              <a:t>Deuteronomy 29:29;</a:t>
            </a:r>
          </a:p>
          <a:p>
            <a:pPr algn="ctr">
              <a:lnSpc>
                <a:spcPct val="90000"/>
              </a:lnSpc>
            </a:pPr>
            <a:r>
              <a:rPr lang="en-US" altLang="en-US" sz="4000" b="1" i="1">
                <a:solidFill>
                  <a:schemeClr val="bg1"/>
                </a:solidFill>
                <a:latin typeface="Georgia" panose="02040502050405020303" pitchFamily="18" charset="0"/>
              </a:rPr>
              <a:t> 2 Timothy 4:16,17</a:t>
            </a: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0F76F19B-D63D-D7A9-F60C-CF0D2BAF5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181601"/>
            <a:ext cx="10668000" cy="1200329"/>
          </a:xfrm>
          <a:prstGeom prst="rect">
            <a:avLst/>
          </a:prstGeom>
          <a:solidFill>
            <a:srgbClr val="FF0000"/>
          </a:solidFill>
          <a:ln w="76200" cmpd="tri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Ctr="1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en-US" sz="4000" b="1" i="1" dirty="0">
                <a:solidFill>
                  <a:schemeClr val="bg1"/>
                </a:solidFill>
                <a:latin typeface="Georgia" panose="02040502050405020303" pitchFamily="18" charset="0"/>
              </a:rPr>
              <a:t>GOD MEANS WHAT HE SAYS</a:t>
            </a:r>
          </a:p>
          <a:p>
            <a:pPr algn="ctr">
              <a:lnSpc>
                <a:spcPct val="90000"/>
              </a:lnSpc>
            </a:pPr>
            <a:r>
              <a:rPr lang="en-US" altLang="en-US" sz="4000" b="1" i="1" dirty="0">
                <a:solidFill>
                  <a:schemeClr val="bg1"/>
                </a:solidFill>
                <a:latin typeface="Georgia" panose="02040502050405020303" pitchFamily="18" charset="0"/>
              </a:rPr>
              <a:t>2 Peter 2:1,4-9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animBg="1" autoUpdateAnimBg="0"/>
      <p:bldP spid="21508" grpId="0" animBg="1" autoUpdateAnimBg="0"/>
      <p:bldP spid="21509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3">
            <a:extLst>
              <a:ext uri="{FF2B5EF4-FFF2-40B4-BE49-F238E27FC236}">
                <a16:creationId xmlns:a16="http://schemas.microsoft.com/office/drawing/2014/main" id="{05798182-4FB7-EAD9-DD04-FC6B57A59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04801"/>
            <a:ext cx="8991600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600" b="1">
                <a:solidFill>
                  <a:schemeClr val="bg1"/>
                </a:solidFill>
              </a:rPr>
              <a:t>Consider The Goodness &amp; Severity of God</a:t>
            </a:r>
          </a:p>
        </p:txBody>
      </p:sp>
      <p:pic>
        <p:nvPicPr>
          <p:cNvPr id="22532" name="Picture 4">
            <a:extLst>
              <a:ext uri="{FF2B5EF4-FFF2-40B4-BE49-F238E27FC236}">
                <a16:creationId xmlns:a16="http://schemas.microsoft.com/office/drawing/2014/main" id="{703A88C6-117B-B7CB-D29B-77116FB6B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3" name="Text Box 5">
            <a:extLst>
              <a:ext uri="{FF2B5EF4-FFF2-40B4-BE49-F238E27FC236}">
                <a16:creationId xmlns:a16="http://schemas.microsoft.com/office/drawing/2014/main" id="{DF1FAF6B-06D2-74FA-E437-937C342C7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57200"/>
            <a:ext cx="8153400" cy="1555750"/>
          </a:xfrm>
          <a:prstGeom prst="rect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>
                <a:solidFill>
                  <a:srgbClr val="FFFF00"/>
                </a:solidFill>
                <a:latin typeface="Comic Sans MS" panose="030F0702030302020204" pitchFamily="66" charset="0"/>
              </a:rPr>
              <a:t>The Angels Knew He Meant What He Said!</a:t>
            </a:r>
          </a:p>
        </p:txBody>
      </p:sp>
      <p:sp>
        <p:nvSpPr>
          <p:cNvPr id="22534" name="Text Box 6">
            <a:extLst>
              <a:ext uri="{FF2B5EF4-FFF2-40B4-BE49-F238E27FC236}">
                <a16:creationId xmlns:a16="http://schemas.microsoft.com/office/drawing/2014/main" id="{450DF612-408A-84C0-91F8-4391E00E0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300" y="2209800"/>
            <a:ext cx="8153400" cy="1555750"/>
          </a:xfrm>
          <a:prstGeom prst="rect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>
                <a:solidFill>
                  <a:srgbClr val="FFFF00"/>
                </a:solidFill>
                <a:latin typeface="Comic Sans MS" panose="030F0702030302020204" pitchFamily="66" charset="0"/>
              </a:rPr>
              <a:t>The Ancient World Knew He Meant What He Said!</a:t>
            </a:r>
          </a:p>
        </p:txBody>
      </p:sp>
      <p:sp>
        <p:nvSpPr>
          <p:cNvPr id="22535" name="Text Box 7">
            <a:extLst>
              <a:ext uri="{FF2B5EF4-FFF2-40B4-BE49-F238E27FC236}">
                <a16:creationId xmlns:a16="http://schemas.microsoft.com/office/drawing/2014/main" id="{3ACD2580-283C-996C-F677-BF97759B7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300" y="3886200"/>
            <a:ext cx="8153400" cy="2287588"/>
          </a:xfrm>
          <a:prstGeom prst="rect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>
                <a:solidFill>
                  <a:srgbClr val="FFFF00"/>
                </a:solidFill>
                <a:latin typeface="Comic Sans MS" panose="030F0702030302020204" pitchFamily="66" charset="0"/>
              </a:rPr>
              <a:t>Sodom &amp; Gomorrah Found Out He Meant What He Said!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253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  <p:bldP spid="22533" grpId="0" animBg="1"/>
      <p:bldP spid="22534" grpId="0" animBg="1"/>
      <p:bldP spid="225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454FF6D8-4E8C-EDFB-BE5F-4286B2801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28601"/>
            <a:ext cx="8229600" cy="3381375"/>
          </a:xfrm>
          <a:prstGeom prst="rect">
            <a:avLst/>
          </a:prstGeom>
          <a:solidFill>
            <a:srgbClr val="800000">
              <a:alpha val="50000"/>
            </a:srgbClr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0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Lot &amp; His Family</a:t>
            </a:r>
          </a:p>
        </p:txBody>
      </p:sp>
      <p:sp>
        <p:nvSpPr>
          <p:cNvPr id="16391" name="Text Box 7">
            <a:extLst>
              <a:ext uri="{FF2B5EF4-FFF2-40B4-BE49-F238E27FC236}">
                <a16:creationId xmlns:a16="http://schemas.microsoft.com/office/drawing/2014/main" id="{67FF2431-A165-369F-F1F7-A5545720C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3962401"/>
            <a:ext cx="7848600" cy="1108075"/>
          </a:xfrm>
          <a:prstGeom prst="rect">
            <a:avLst/>
          </a:prstGeom>
          <a:solidFill>
            <a:srgbClr val="FF0000">
              <a:alpha val="67000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600" b="1">
                <a:solidFill>
                  <a:schemeClr val="bg1"/>
                </a:solidFill>
                <a:latin typeface="Georgia" panose="02040502050405020303" pitchFamily="18" charset="0"/>
              </a:rPr>
              <a:t>Genesis 19:1-13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DED8722D-5FF6-8A97-3DCC-059C19F5E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9" cy="799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5" name="Text Box 3">
            <a:extLst>
              <a:ext uri="{FF2B5EF4-FFF2-40B4-BE49-F238E27FC236}">
                <a16:creationId xmlns:a16="http://schemas.microsoft.com/office/drawing/2014/main" id="{6319272A-B76A-1BC3-9B50-25FC3C510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04800"/>
            <a:ext cx="8991600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6600" b="1">
                <a:solidFill>
                  <a:schemeClr val="bg1"/>
                </a:solidFill>
              </a:rPr>
              <a:t>“God Doesn’t Mean It!”</a:t>
            </a:r>
          </a:p>
          <a:p>
            <a:pPr algn="ctr"/>
            <a:r>
              <a:rPr lang="en-US" altLang="en-US" sz="4000" b="1">
                <a:solidFill>
                  <a:schemeClr val="bg1"/>
                </a:solidFill>
              </a:rPr>
              <a:t>{Lot’s Sons-In-Law}</a:t>
            </a:r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02D6C066-3290-FF2E-3CBA-24C80259C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981200"/>
            <a:ext cx="3733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>
                <a:solidFill>
                  <a:schemeClr val="bg1"/>
                </a:solidFill>
                <a:latin typeface="Georgia" panose="02040502050405020303" pitchFamily="18" charset="0"/>
              </a:rPr>
              <a:t>Genesis 19:14</a:t>
            </a:r>
          </a:p>
        </p:txBody>
      </p:sp>
      <p:sp>
        <p:nvSpPr>
          <p:cNvPr id="23557" name="Text Box 5">
            <a:extLst>
              <a:ext uri="{FF2B5EF4-FFF2-40B4-BE49-F238E27FC236}">
                <a16:creationId xmlns:a16="http://schemas.microsoft.com/office/drawing/2014/main" id="{1C0CE60F-BB36-D15E-8FB1-80A298B9C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1828801"/>
            <a:ext cx="37338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3600" b="1">
                <a:solidFill>
                  <a:schemeClr val="bg1"/>
                </a:solidFill>
                <a:latin typeface="Georgia" panose="02040502050405020303" pitchFamily="18" charset="0"/>
              </a:rPr>
              <a:t>Genesis 19:24,25</a:t>
            </a:r>
          </a:p>
        </p:txBody>
      </p:sp>
      <p:sp>
        <p:nvSpPr>
          <p:cNvPr id="23558" name="Text Box 6">
            <a:extLst>
              <a:ext uri="{FF2B5EF4-FFF2-40B4-BE49-F238E27FC236}">
                <a16:creationId xmlns:a16="http://schemas.microsoft.com/office/drawing/2014/main" id="{DE2CD2F7-EE9A-7CD8-58D7-8522F99F7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590801"/>
            <a:ext cx="37338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>
                <a:solidFill>
                  <a:schemeClr val="bg1"/>
                </a:solidFill>
                <a:latin typeface="Georgia" panose="02040502050405020303" pitchFamily="18" charset="0"/>
              </a:rPr>
              <a:t>Matthew 25:41,46</a:t>
            </a: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A2EF2A05-557F-DCDF-0F52-CA7FA8B4F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810001"/>
            <a:ext cx="37338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3600" b="1">
                <a:solidFill>
                  <a:schemeClr val="bg1"/>
                </a:solidFill>
                <a:latin typeface="Georgia" panose="02040502050405020303" pitchFamily="18" charset="0"/>
              </a:rPr>
              <a:t>John</a:t>
            </a:r>
          </a:p>
          <a:p>
            <a:pPr algn="ctr"/>
            <a:r>
              <a:rPr lang="en-US" altLang="en-US" sz="3600" b="1">
                <a:solidFill>
                  <a:schemeClr val="bg1"/>
                </a:solidFill>
                <a:latin typeface="Georgia" panose="02040502050405020303" pitchFamily="18" charset="0"/>
              </a:rPr>
              <a:t>8:24</a:t>
            </a: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3D283EF4-073E-28F1-22F2-7A7210D92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3048001"/>
            <a:ext cx="37338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3600" b="1">
                <a:solidFill>
                  <a:schemeClr val="bg1"/>
                </a:solidFill>
                <a:latin typeface="Georgia" panose="02040502050405020303" pitchFamily="18" charset="0"/>
              </a:rPr>
              <a:t>Mark</a:t>
            </a:r>
          </a:p>
          <a:p>
            <a:pPr algn="ctr"/>
            <a:r>
              <a:rPr lang="en-US" altLang="en-US" sz="3600" b="1">
                <a:solidFill>
                  <a:schemeClr val="bg1"/>
                </a:solidFill>
                <a:latin typeface="Georgia" panose="02040502050405020303" pitchFamily="18" charset="0"/>
              </a:rPr>
              <a:t>9:43-48</a:t>
            </a:r>
          </a:p>
        </p:txBody>
      </p:sp>
      <p:sp>
        <p:nvSpPr>
          <p:cNvPr id="23561" name="Text Box 9">
            <a:extLst>
              <a:ext uri="{FF2B5EF4-FFF2-40B4-BE49-F238E27FC236}">
                <a16:creationId xmlns:a16="http://schemas.microsoft.com/office/drawing/2014/main" id="{7EC47274-8AC1-ECFD-41D0-12E165698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4267201"/>
            <a:ext cx="37338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3600" b="1">
                <a:solidFill>
                  <a:schemeClr val="bg1"/>
                </a:solidFill>
                <a:latin typeface="Georgia" panose="02040502050405020303" pitchFamily="18" charset="0"/>
              </a:rPr>
              <a:t>Luke</a:t>
            </a:r>
          </a:p>
          <a:p>
            <a:pPr algn="ctr"/>
            <a:r>
              <a:rPr lang="en-US" altLang="en-US" sz="3600" b="1">
                <a:solidFill>
                  <a:schemeClr val="bg1"/>
                </a:solidFill>
                <a:latin typeface="Georgia" panose="02040502050405020303" pitchFamily="18" charset="0"/>
              </a:rPr>
              <a:t>19:10</a:t>
            </a:r>
          </a:p>
        </p:txBody>
      </p:sp>
      <p:sp>
        <p:nvSpPr>
          <p:cNvPr id="23562" name="Text Box 10">
            <a:extLst>
              <a:ext uri="{FF2B5EF4-FFF2-40B4-BE49-F238E27FC236}">
                <a16:creationId xmlns:a16="http://schemas.microsoft.com/office/drawing/2014/main" id="{A3DE883F-E074-69DD-1138-24EADE21B8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181601"/>
            <a:ext cx="37338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3600" b="1">
                <a:solidFill>
                  <a:schemeClr val="bg1"/>
                </a:solidFill>
                <a:latin typeface="Georgia" panose="02040502050405020303" pitchFamily="18" charset="0"/>
              </a:rPr>
              <a:t>John</a:t>
            </a:r>
          </a:p>
          <a:p>
            <a:pPr algn="ctr"/>
            <a:r>
              <a:rPr lang="en-US" altLang="en-US" sz="3600" b="1">
                <a:solidFill>
                  <a:schemeClr val="bg1"/>
                </a:solidFill>
                <a:latin typeface="Georgia" panose="02040502050405020303" pitchFamily="18" charset="0"/>
              </a:rPr>
              <a:t>3:36</a:t>
            </a:r>
          </a:p>
        </p:txBody>
      </p:sp>
      <p:sp>
        <p:nvSpPr>
          <p:cNvPr id="23563" name="Text Box 11">
            <a:extLst>
              <a:ext uri="{FF2B5EF4-FFF2-40B4-BE49-F238E27FC236}">
                <a16:creationId xmlns:a16="http://schemas.microsoft.com/office/drawing/2014/main" id="{2390B9D0-A00B-8DB2-0D15-B0F84B8D3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8999" y="5362575"/>
            <a:ext cx="37338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3600" b="1" dirty="0">
                <a:solidFill>
                  <a:schemeClr val="bg1"/>
                </a:solidFill>
                <a:latin typeface="Georgia" panose="02040502050405020303" pitchFamily="18" charset="0"/>
              </a:rPr>
              <a:t>Hebrews</a:t>
            </a:r>
          </a:p>
          <a:p>
            <a:pPr algn="ctr"/>
            <a:r>
              <a:rPr lang="en-US" altLang="en-US" sz="3600" b="1" dirty="0">
                <a:solidFill>
                  <a:schemeClr val="bg1"/>
                </a:solidFill>
                <a:latin typeface="Georgia" panose="02040502050405020303" pitchFamily="18" charset="0"/>
              </a:rPr>
              <a:t>3:17,18; 5:8,9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355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23556" grpId="0"/>
      <p:bldP spid="23557" grpId="0"/>
      <p:bldP spid="23558" grpId="0"/>
      <p:bldP spid="23559" grpId="0"/>
      <p:bldP spid="23560" grpId="0"/>
      <p:bldP spid="23561" grpId="0"/>
      <p:bldP spid="23562" grpId="0"/>
      <p:bldP spid="235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00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>
            <a:extLst>
              <a:ext uri="{FF2B5EF4-FFF2-40B4-BE49-F238E27FC236}">
                <a16:creationId xmlns:a16="http://schemas.microsoft.com/office/drawing/2014/main" id="{A23B9D4F-1E0D-A073-9098-A2A8B0F29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611189"/>
            <a:ext cx="9525000" cy="5635625"/>
          </a:xfrm>
          <a:prstGeom prst="rect">
            <a:avLst/>
          </a:prstGeom>
          <a:solidFill>
            <a:srgbClr val="800000">
              <a:alpha val="50000"/>
            </a:srgbClr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8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God Is Not Kidding!</a:t>
            </a:r>
          </a:p>
          <a:p>
            <a:pPr algn="ctr">
              <a:spcBef>
                <a:spcPct val="50000"/>
              </a:spcBef>
            </a:pPr>
            <a:r>
              <a:rPr lang="en-US" altLang="en-US" sz="8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He Means What He Says!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A05CBF4F-02D1-2F6D-B4B5-C21335BEE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92163"/>
            <a:ext cx="12191999" cy="844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ext Box 3">
            <a:extLst>
              <a:ext uri="{FF2B5EF4-FFF2-40B4-BE49-F238E27FC236}">
                <a16:creationId xmlns:a16="http://schemas.microsoft.com/office/drawing/2014/main" id="{35A00AAB-8466-D1ED-57F6-8E94B6EF6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0700" y="1"/>
            <a:ext cx="8610600" cy="286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"/>
              </a:spcBef>
            </a:pPr>
            <a:r>
              <a:rPr lang="en-US" altLang="en-US" sz="72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“God Doesn’t Mean Me!”</a:t>
            </a:r>
          </a:p>
          <a:p>
            <a:pPr algn="ctr">
              <a:spcBef>
                <a:spcPct val="5000"/>
              </a:spcBef>
            </a:pPr>
            <a:r>
              <a:rPr lang="en-US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{Lot’s Wife}</a:t>
            </a:r>
          </a:p>
        </p:txBody>
      </p:sp>
      <p:sp>
        <p:nvSpPr>
          <p:cNvPr id="7174" name="Text Box 6">
            <a:extLst>
              <a:ext uri="{FF2B5EF4-FFF2-40B4-BE49-F238E27FC236}">
                <a16:creationId xmlns:a16="http://schemas.microsoft.com/office/drawing/2014/main" id="{44B6B529-B194-3154-2836-BAB506A7B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016251"/>
            <a:ext cx="8915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>
                <a:solidFill>
                  <a:schemeClr val="bg1"/>
                </a:solidFill>
                <a:latin typeface="Georgia" panose="02040502050405020303" pitchFamily="18" charset="0"/>
              </a:rPr>
              <a:t>Genesis 19:17</a:t>
            </a:r>
            <a:endParaRPr lang="en-US" altLang="en-US" sz="6000" b="1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7176" name="Text Box 8">
            <a:extLst>
              <a:ext uri="{FF2B5EF4-FFF2-40B4-BE49-F238E27FC236}">
                <a16:creationId xmlns:a16="http://schemas.microsoft.com/office/drawing/2014/main" id="{D835163D-34CA-E708-CBEB-6F0FA032F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886201"/>
            <a:ext cx="8763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>
                <a:solidFill>
                  <a:schemeClr val="bg1"/>
                </a:solidFill>
                <a:latin typeface="Georgia" panose="02040502050405020303" pitchFamily="18" charset="0"/>
              </a:rPr>
              <a:t>Genesis 19:26</a:t>
            </a:r>
            <a:endParaRPr lang="en-US" altLang="en-US" sz="6000" b="1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7178" name="Text Box 10">
            <a:extLst>
              <a:ext uri="{FF2B5EF4-FFF2-40B4-BE49-F238E27FC236}">
                <a16:creationId xmlns:a16="http://schemas.microsoft.com/office/drawing/2014/main" id="{DC9FAE7F-927E-4603-B803-79316D0D4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4724401"/>
            <a:ext cx="8763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>
                <a:solidFill>
                  <a:schemeClr val="bg1"/>
                </a:solidFill>
                <a:latin typeface="Georgia" panose="02040502050405020303" pitchFamily="18" charset="0"/>
              </a:rPr>
              <a:t>Luke 17:32</a:t>
            </a:r>
            <a:endParaRPr lang="en-US" altLang="en-US" sz="6000" b="1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autoUpdateAnimBg="0"/>
      <p:bldP spid="7176" grpId="0"/>
      <p:bldP spid="717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83D3E580-7231-B30D-7BB4-CF0C2342B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52400"/>
            <a:ext cx="9677400" cy="3716338"/>
          </a:xfrm>
          <a:prstGeom prst="rect">
            <a:avLst/>
          </a:prstGeom>
          <a:solidFill>
            <a:srgbClr val="800000">
              <a:alpha val="50000"/>
            </a:srgbClr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“God Means It, But Maybe He Will Change His Mind.”</a:t>
            </a:r>
          </a:p>
          <a:p>
            <a:pPr algn="ctr">
              <a:spcBef>
                <a:spcPct val="50000"/>
              </a:spcBef>
            </a:pPr>
            <a:r>
              <a:rPr lang="en-US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{Lot’s Uncle Abraham}</a:t>
            </a:r>
          </a:p>
        </p:txBody>
      </p:sp>
      <p:sp>
        <p:nvSpPr>
          <p:cNvPr id="6157" name="Text Box 13">
            <a:extLst>
              <a:ext uri="{FF2B5EF4-FFF2-40B4-BE49-F238E27FC236}">
                <a16:creationId xmlns:a16="http://schemas.microsoft.com/office/drawing/2014/main" id="{9193A59D-F481-EBA9-896C-ACC6A6F41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4100" y="4191000"/>
            <a:ext cx="7543800" cy="952500"/>
          </a:xfrm>
          <a:prstGeom prst="rect">
            <a:avLst/>
          </a:prstGeom>
          <a:solidFill>
            <a:srgbClr val="FFFF00">
              <a:alpha val="66000"/>
            </a:srgbClr>
          </a:solidFill>
          <a:ln w="38100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Georgia" panose="02040502050405020303" pitchFamily="18" charset="0"/>
              </a:rPr>
              <a:t>Genesis 18:23-33</a:t>
            </a:r>
          </a:p>
        </p:txBody>
      </p:sp>
      <p:sp>
        <p:nvSpPr>
          <p:cNvPr id="6158" name="Text Box 14">
            <a:extLst>
              <a:ext uri="{FF2B5EF4-FFF2-40B4-BE49-F238E27FC236}">
                <a16:creationId xmlns:a16="http://schemas.microsoft.com/office/drawing/2014/main" id="{6FB704C3-EAF5-4612-FCD7-956560342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5486400"/>
            <a:ext cx="7543800" cy="952500"/>
          </a:xfrm>
          <a:prstGeom prst="rect">
            <a:avLst/>
          </a:prstGeom>
          <a:solidFill>
            <a:srgbClr val="FFFF00">
              <a:alpha val="66000"/>
            </a:srgbClr>
          </a:solidFill>
          <a:ln w="38100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Georgia" panose="02040502050405020303" pitchFamily="18" charset="0"/>
              </a:rPr>
              <a:t>Matthew 7:21-23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7" grpId="0" animBg="1"/>
      <p:bldP spid="615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7E3E56A-08F1-56C4-E2A3-32879224E2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11125200" cy="2819400"/>
          </a:xfrm>
          <a:solidFill>
            <a:srgbClr val="FFCC99"/>
          </a:solidFill>
          <a:ln w="88900" cmpd="tri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en-US" sz="6000" b="1" dirty="0">
                <a:latin typeface="Georgia" panose="02040502050405020303" pitchFamily="18" charset="0"/>
              </a:rPr>
              <a:t>“God Means it, But Not Now!”</a:t>
            </a:r>
            <a:br>
              <a:rPr lang="en-US" altLang="en-US" sz="6000" b="1" dirty="0">
                <a:latin typeface="Georgia" panose="02040502050405020303" pitchFamily="18" charset="0"/>
              </a:rPr>
            </a:br>
            <a:r>
              <a:rPr lang="en-US" altLang="en-US" sz="3600" b="1" dirty="0">
                <a:latin typeface="Georgia" panose="02040502050405020303" pitchFamily="18" charset="0"/>
              </a:rPr>
              <a:t>{Lot}</a:t>
            </a:r>
          </a:p>
        </p:txBody>
      </p:sp>
      <p:sp>
        <p:nvSpPr>
          <p:cNvPr id="8202" name="Text Box 10">
            <a:extLst>
              <a:ext uri="{FF2B5EF4-FFF2-40B4-BE49-F238E27FC236}">
                <a16:creationId xmlns:a16="http://schemas.microsoft.com/office/drawing/2014/main" id="{4ABBC866-21FD-AD1F-675B-2713F5E76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3276600"/>
            <a:ext cx="84963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Ctr="1">
            <a:spAutoFit/>
          </a:bodyPr>
          <a:lstStyle/>
          <a:p>
            <a:pPr algn="ctr"/>
            <a:r>
              <a:rPr lang="en-US" altLang="en-US" sz="4400" b="1">
                <a:latin typeface="Georgia" panose="02040502050405020303" pitchFamily="18" charset="0"/>
              </a:rPr>
              <a:t>Genesis 19:15,16</a:t>
            </a:r>
            <a:endParaRPr lang="en-US" altLang="en-US" sz="6100" b="1">
              <a:latin typeface="Georgia" panose="02040502050405020303" pitchFamily="18" charset="0"/>
            </a:endParaRPr>
          </a:p>
        </p:txBody>
      </p:sp>
      <p:sp>
        <p:nvSpPr>
          <p:cNvPr id="8205" name="Text Box 13">
            <a:extLst>
              <a:ext uri="{FF2B5EF4-FFF2-40B4-BE49-F238E27FC236}">
                <a16:creationId xmlns:a16="http://schemas.microsoft.com/office/drawing/2014/main" id="{E9E70591-81AA-1867-4127-A585F7A78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4267200"/>
            <a:ext cx="84963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Ctr="1">
            <a:spAutoFit/>
          </a:bodyPr>
          <a:lstStyle/>
          <a:p>
            <a:pPr algn="ctr"/>
            <a:r>
              <a:rPr lang="en-US" altLang="en-US" sz="4400" b="1">
                <a:latin typeface="Georgia" panose="02040502050405020303" pitchFamily="18" charset="0"/>
              </a:rPr>
              <a:t>2 Corinthians 6:2</a:t>
            </a:r>
            <a:endParaRPr lang="en-US" altLang="en-US" sz="6100" b="1">
              <a:latin typeface="Georgia" panose="02040502050405020303" pitchFamily="18" charset="0"/>
            </a:endParaRPr>
          </a:p>
        </p:txBody>
      </p:sp>
      <p:sp>
        <p:nvSpPr>
          <p:cNvPr id="8206" name="Text Box 14">
            <a:extLst>
              <a:ext uri="{FF2B5EF4-FFF2-40B4-BE49-F238E27FC236}">
                <a16:creationId xmlns:a16="http://schemas.microsoft.com/office/drawing/2014/main" id="{53AA09F6-6A17-8B06-50D8-206486554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5334000"/>
            <a:ext cx="84963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Ctr="1">
            <a:spAutoFit/>
          </a:bodyPr>
          <a:lstStyle/>
          <a:p>
            <a:pPr algn="ctr"/>
            <a:r>
              <a:rPr lang="en-US" altLang="en-US" sz="4400" b="1">
                <a:latin typeface="Georgia" panose="02040502050405020303" pitchFamily="18" charset="0"/>
              </a:rPr>
              <a:t>John 9:4</a:t>
            </a:r>
            <a:endParaRPr lang="en-US" altLang="en-US" sz="6100" b="1">
              <a:latin typeface="Georgia" panose="02040502050405020303" pitchFamily="18" charset="0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2" grpId="0"/>
      <p:bldP spid="8205" grpId="0"/>
      <p:bldP spid="820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00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E45D1279-E7D7-F29D-8374-104D84645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33400"/>
            <a:ext cx="11353800" cy="5632311"/>
          </a:xfrm>
          <a:prstGeom prst="rect">
            <a:avLst/>
          </a:prstGeom>
          <a:solidFill>
            <a:srgbClr val="800000">
              <a:alpha val="50000"/>
            </a:srgbClr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“Tomorrow is the day when idlers work, fools reform, and mortal men lay hold of Heaven.”</a:t>
            </a:r>
          </a:p>
        </p:txBody>
      </p:sp>
    </p:spTree>
  </p:cSld>
  <p:clrMapOvr>
    <a:masterClrMapping/>
  </p:clrMapOvr>
  <p:transition spd="med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A51DE8A4-6437-0059-19DD-294C0A1C9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1"/>
            <a:ext cx="12192000" cy="6324808"/>
          </a:xfrm>
          <a:prstGeom prst="rect">
            <a:avLst/>
          </a:prstGeom>
          <a:solidFill>
            <a:srgbClr val="003366"/>
          </a:solidFill>
          <a:ln w="76200" cmpd="tri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Ctr="1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en-US" sz="15000" b="1" i="1" dirty="0">
                <a:solidFill>
                  <a:srgbClr val="FFFF00"/>
                </a:solidFill>
                <a:latin typeface="Georgia" panose="02040502050405020303" pitchFamily="18" charset="0"/>
              </a:rPr>
              <a:t>What Are You Putting Off ?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C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0499283-615E-D17E-5E42-353C450749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152400"/>
            <a:ext cx="8153400" cy="2514600"/>
          </a:xfrm>
          <a:gradFill rotWithShape="0">
            <a:gsLst>
              <a:gs pos="0">
                <a:schemeClr val="bg1"/>
              </a:gs>
              <a:gs pos="100000">
                <a:srgbClr val="CCCCFF"/>
              </a:gs>
            </a:gsLst>
            <a:path path="shape">
              <a:fillToRect l="50000" t="50000" r="50000" b="50000"/>
            </a:path>
          </a:gradFill>
          <a:ln w="76200">
            <a:solidFill>
              <a:schemeClr val="accent2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/>
            <a:r>
              <a:rPr lang="en-US" altLang="en-US" sz="13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GOD IS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26D384C6-758D-A391-1E2C-01B6B7B370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2819400"/>
            <a:ext cx="11049000" cy="1447800"/>
          </a:xfr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 w="762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8800" b="1" dirty="0">
                <a:latin typeface="Comic Sans MS" panose="030F0702030302020204" pitchFamily="66" charset="0"/>
              </a:rPr>
              <a:t>GOD HAS SPOKEN</a:t>
            </a:r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27F46B68-35F1-159B-F6CC-DF7CD1A55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419600"/>
            <a:ext cx="11049000" cy="21336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 w="762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en-US" sz="7200" b="1">
                <a:latin typeface="Comic Sans MS" panose="030F0702030302020204" pitchFamily="66" charset="0"/>
              </a:rPr>
              <a:t>GOD MEANS WHAT HE SAYS!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uiExpand="1" build="p" autoUpdateAnimBg="0"/>
      <p:bldP spid="1127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EDA493DC-F573-CCB8-785A-71CC1F594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04800"/>
            <a:ext cx="8229600" cy="1107996"/>
          </a:xfrm>
          <a:prstGeom prst="rect">
            <a:avLst/>
          </a:prstGeom>
          <a:solidFill>
            <a:srgbClr val="800000">
              <a:alpha val="50000"/>
            </a:srgbClr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He Means YOU!</a:t>
            </a:r>
          </a:p>
        </p:txBody>
      </p:sp>
      <p:sp>
        <p:nvSpPr>
          <p:cNvPr id="18439" name="Text Box 7">
            <a:extLst>
              <a:ext uri="{FF2B5EF4-FFF2-40B4-BE49-F238E27FC236}">
                <a16:creationId xmlns:a16="http://schemas.microsoft.com/office/drawing/2014/main" id="{10C641D8-9877-117D-AD19-D059703F3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981200"/>
            <a:ext cx="8229600" cy="1107996"/>
          </a:xfrm>
          <a:prstGeom prst="rect">
            <a:avLst/>
          </a:prstGeom>
          <a:solidFill>
            <a:srgbClr val="800000">
              <a:alpha val="50000"/>
            </a:srgbClr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He Means NOW!</a:t>
            </a:r>
          </a:p>
        </p:txBody>
      </p:sp>
      <p:sp>
        <p:nvSpPr>
          <p:cNvPr id="18440" name="Text Box 8">
            <a:extLst>
              <a:ext uri="{FF2B5EF4-FFF2-40B4-BE49-F238E27FC236}">
                <a16:creationId xmlns:a16="http://schemas.microsoft.com/office/drawing/2014/main" id="{F2AD7485-734A-69F0-9E90-83FF3135CF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962400"/>
            <a:ext cx="8229600" cy="2343150"/>
          </a:xfrm>
          <a:prstGeom prst="rect">
            <a:avLst/>
          </a:prstGeom>
          <a:solidFill>
            <a:srgbClr val="800000">
              <a:alpha val="50000"/>
            </a:srgbClr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What Is Your Response?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nimBg="1"/>
      <p:bldP spid="18439" grpId="0" animBg="1"/>
      <p:bldP spid="1844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zoom/>
  </p:transition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819</TotalTime>
  <Words>218</Words>
  <Application>Microsoft Office PowerPoint</Application>
  <PresentationFormat>Widescreen</PresentationFormat>
  <Paragraphs>52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Times New Roman</vt:lpstr>
      <vt:lpstr>Georgia</vt:lpstr>
      <vt:lpstr>Comic Sans MS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“God Means it, But Not Now!” {Lot}</vt:lpstr>
      <vt:lpstr>PowerPoint Presentation</vt:lpstr>
      <vt:lpstr>PowerPoint Presentation</vt:lpstr>
      <vt:lpstr>GOD IS</vt:lpstr>
      <vt:lpstr>PowerPoint Presentation</vt:lpstr>
      <vt:lpstr>PowerPoint Presentation</vt:lpstr>
    </vt:vector>
  </TitlesOfParts>
  <Company>Buenaventura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51</cp:revision>
  <dcterms:created xsi:type="dcterms:W3CDTF">2006-09-10T05:26:42Z</dcterms:created>
  <dcterms:modified xsi:type="dcterms:W3CDTF">2022-07-01T01:28:55Z</dcterms:modified>
</cp:coreProperties>
</file>